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sq-AL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Ndajfolja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q-AL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Ndajfolja është pjesa e pandryshuar e ligjëratës,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që emërton një tipar të veprimit apo gjendjes, rrethanat në të cilat kryhet ky veprim ose tregon shkallën e një cilësie</a:t>
            </a:r>
            <a:r>
              <a:rPr lang="sq-AL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të një rrethane ose intensitetin e veprimit.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q-AL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Ndajfoljet rregullisht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plotësojnë kuptimin e foljes</a:t>
            </a:r>
            <a:r>
              <a:rPr lang="sq-AL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të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një mbiemri ndajfoljor </a:t>
            </a:r>
            <a:r>
              <a:rPr lang="sq-AL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ose të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një ndajfoljeje tjetër</a:t>
            </a:r>
            <a:r>
              <a:rPr lang="sq-AL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Më rrallë plotësojnë një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emër prejfoljor </a:t>
            </a:r>
            <a:r>
              <a:rPr lang="sq-AL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ose dhe joprejfoljor. 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Ndajfolja e sasisë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Ndajfolja e sasisë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përcakton kryesisht foljet duke treguar intensitetin apo shkallen e veprimit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 Mund të përcaktojë edhe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emra prejfoljorë,  mbiemra e ndajfolje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 Kështu, ndajfoljet përdoren në dy funksione kryesore: si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përcaktues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të veprimit dhe si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shprehës të shkallës  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së mbiemrave dhe të ndajfoljeve, p.sh.:  Petriti e donte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shumë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të ëmën. Kënga fituese ishte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mjaft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e bukur. Librin e ri e lexova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shumë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shpejt.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Intensitetin a shkallën e realizimit të veprimit e shprehin ndajfolje e lokucione ndajfoljore, si: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fort, </a:t>
            </a:r>
            <a:r>
              <a:rPr lang="sq-AL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fort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më fort, tepër, së tepërmi, shumë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etj.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Fjalët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aq, kaq, mjaft, shumë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përdoren edhe si ndajfolje sasie edhe si përemra të pacaktuar, p.sh.: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U lodh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shumë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pak, mjaft, tepër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). Mos bërtit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sq-AL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ndajfolje sasie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). Ndërsa në fjalinë: Erdhën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shumë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mjaft, pak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) njerëz. (</a:t>
            </a:r>
            <a:r>
              <a:rPr lang="sq-AL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përemër i pacaktuar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Ndajfoljet rrethanore</a:t>
            </a:r>
            <a:endParaRPr lang="en-US" sz="40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Ndajfolja e kohës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Emërton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një rrethanë kohore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, d.m.th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kohën  kur kryhet apo zgjat veprimi  a gjendja e emërtuar nga folja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apo nga një emër prejfoljor i nyjëzuar. Mund të përcaktojnë jo vetëm folje a emër prejfoljor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por edhe mbiemra prejfoljor.  Të zgjuarit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herët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të mban të freskët. Ndihmesa e rinisë për demokracinë nuk harrohet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kurrë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 etj.,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Ndajfoljet e kohës mund të tregojnë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kohën e saktë të kryerjes së veprimit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, p.sh.: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dje, nesër, pardje, pasdreke, sonte, sot, tani 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etj.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Disa ndajfolje e lokucione ndajfoljore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kanë kuptim kohe të papërcaktuar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dikur, njëherë, një ditë, një herë e një kohë, së lashti, së shpejti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Disa ndajfolje e lokucione ndajfoljore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tregojnë zgjatjen e një veprimi a të një gjendjeje 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, p.sh.: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gjatë, gjithmonë, kurdoherë, përditë, dendur, ditë për ditë, javë për javë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, etj.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Disa lokucione ndajfoljore kohe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tregojnë se veprimi i shprehur nga folja është i çastit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, p.sh.: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aty për aty, menjëherë, tani për tani 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etj.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Si ndajfolje pyetëse  merret ndajfolja e kohës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kur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, e përdorur në fjalitë pyetëse të drejta e të zhdrejta.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sq-AL" sz="4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Ndajfolja e vendit</a:t>
            </a:r>
            <a:endParaRPr lang="en-US" sz="4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Ndajfolja e vendit tregon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vendin ku kryhet veprimi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i shprehur nga folja. 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Ndajfolja e vendit emërton vendin ku kryhet veprimi i shprehur nga folja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duke e pasur një pikë orientuese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. Të tilla janë: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afër, aty, atje, djathtas, majtas, këtu, larg, matanë, përtej, pranë 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etj.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Ndajfolje e lokucione ndajfoljore që tregojnë vendin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në mënyrë jo shumë të përcaktuar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, si: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diku, gjëkund, gjetkë, vende-vende, anembanë, gjithkund, kudo, anë e kënd,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etj.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sq-AL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Ndajfolja e shkakut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shërben për të pyetur për shkakun ose qëllimin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e kryerjes së veprimit. Ato janë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pse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përse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, p.sh.: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Pse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pushoi muzika?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Përse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do të nisesh kaq pa pritur?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/>
              <a:t>  </a:t>
            </a:r>
            <a:r>
              <a:rPr lang="en-US" dirty="0" err="1"/>
              <a:t>prandaj</a:t>
            </a:r>
            <a:r>
              <a:rPr lang="en-US" dirty="0"/>
              <a:t>, </a:t>
            </a:r>
            <a:r>
              <a:rPr lang="en-US" dirty="0" err="1"/>
              <a:t>andaj</a:t>
            </a:r>
            <a:r>
              <a:rPr lang="en-US" dirty="0"/>
              <a:t> per </a:t>
            </a:r>
            <a:r>
              <a:rPr lang="en-US" dirty="0" err="1"/>
              <a:t>kete</a:t>
            </a:r>
            <a:r>
              <a:rPr lang="en-US" dirty="0"/>
              <a:t> </a:t>
            </a:r>
            <a:r>
              <a:rPr lang="en-US" dirty="0" err="1"/>
              <a:t>shkak</a:t>
            </a:r>
            <a:r>
              <a:rPr lang="en-US" dirty="0"/>
              <a:t>, per </a:t>
            </a:r>
            <a:r>
              <a:rPr lang="en-US" dirty="0" err="1"/>
              <a:t>kete</a:t>
            </a:r>
            <a:r>
              <a:rPr lang="en-US" dirty="0"/>
              <a:t> </a:t>
            </a:r>
            <a:r>
              <a:rPr lang="en-US" dirty="0" err="1"/>
              <a:t>arsye</a:t>
            </a:r>
            <a:r>
              <a:rPr lang="en-US" dirty="0"/>
              <a:t>, per </a:t>
            </a:r>
            <a:r>
              <a:rPr lang="en-US" dirty="0" err="1"/>
              <a:t>kete</a:t>
            </a:r>
            <a:r>
              <a:rPr lang="en-US" dirty="0"/>
              <a:t> </a:t>
            </a:r>
            <a:r>
              <a:rPr lang="en-US" dirty="0" err="1"/>
              <a:t>qellim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Shkalla e ndajfoljes</a:t>
            </a:r>
            <a:endParaRPr lang="en-US" sz="40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Shkalla pohore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është shkallë bazë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Shkalla krahasore,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ndërtohet gjithnjë mbi bazën e një krahasimi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 Ndahet në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shkallën krahasore të barazisë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dhe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shkallën krahasore të pabarazisë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 Shkalla krahasore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pabarazisë ndahet në shkallën krahasore të sipërisë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dhe në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shkallën krahasore të krahasore të ultësisë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dirty="0"/>
              <a:t>	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	1. </a:t>
            </a:r>
            <a:r>
              <a:rPr lang="sq-AL" sz="4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Shkalla krahasore e sipërisë</a:t>
            </a:r>
            <a:endParaRPr lang="en-US" sz="42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Ndajfolja në këtë shkallë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tregon se gjymtyra e parë 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krahasimit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është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në një shkallë më të lartë se gjymtyra e dytë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. Gjymtyra e dytë ndërtohet me anë të lidhëzave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ose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. P.sh.: Pagjumësia e vriste ndoshta më keq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uria.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	2. </a:t>
            </a:r>
            <a:r>
              <a:rPr lang="sq-AL" sz="4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Shkalla krahasore e ultësisë</a:t>
            </a:r>
            <a:endParaRPr lang="en-US" sz="42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Tregon se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gjymtyra e parë e krahasimit qëndron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në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një shkallë më të ulët se gjymtyra e dytë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, p.sh.: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ani lexoj jo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shumë sa dikur. I biri nuk i merrte më punët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rrëmbyeshëm.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Shkalla sipërore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Ndërtohet në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mënyrë analitike 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me anë të ndajfoljeve: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shumë, mjaft, fare, tepër, fort, jashtëzakonisht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, p.sh.: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ani ata janë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jashtëzakonisht larg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n-US" dirty="0"/>
              <a:t>	</a:t>
            </a:r>
            <a:r>
              <a:rPr lang="sq-AL" sz="16000" dirty="0">
                <a:latin typeface="Times New Roman" pitchFamily="18" charset="0"/>
                <a:cs typeface="Times New Roman" pitchFamily="18" charset="0"/>
              </a:rPr>
              <a:t>Ndajfolja </a:t>
            </a:r>
            <a:r>
              <a:rPr lang="sq-AL" sz="1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nuk e ka asnjë kategori gramatikore</a:t>
            </a:r>
            <a:r>
              <a:rPr lang="sq-AL" sz="16000" dirty="0">
                <a:latin typeface="Times New Roman" pitchFamily="18" charset="0"/>
                <a:cs typeface="Times New Roman" pitchFamily="18" charset="0"/>
              </a:rPr>
              <a:t>, përveç </a:t>
            </a:r>
            <a:r>
              <a:rPr lang="sq-AL" sz="1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kategorisë së shkallës</a:t>
            </a:r>
            <a:r>
              <a:rPr lang="sq-AL" sz="16000" dirty="0">
                <a:latin typeface="Times New Roman" pitchFamily="18" charset="0"/>
                <a:cs typeface="Times New Roman" pitchFamily="18" charset="0"/>
              </a:rPr>
              <a:t>, e cila </a:t>
            </a:r>
            <a:r>
              <a:rPr lang="sq-AL" sz="1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shprehet</a:t>
            </a:r>
            <a:r>
              <a:rPr lang="sq-AL" sz="1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1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 forma analitike</a:t>
            </a:r>
            <a:r>
              <a:rPr lang="sq-AL" sz="16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16000" dirty="0">
                <a:latin typeface="Times New Roman" pitchFamily="18" charset="0"/>
                <a:cs typeface="Times New Roman" pitchFamily="18" charset="0"/>
              </a:rPr>
              <a:t>Nga ana kuptimore, </a:t>
            </a:r>
            <a:r>
              <a:rPr lang="sq-AL" sz="1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brenda ndajfoljeve duhet dalluar grupi i ndajfoljeve përemërore</a:t>
            </a:r>
            <a:r>
              <a:rPr lang="sq-AL" sz="16000" dirty="0">
                <a:latin typeface="Times New Roman" pitchFamily="18" charset="0"/>
                <a:cs typeface="Times New Roman" pitchFamily="18" charset="0"/>
              </a:rPr>
              <a:t>. Ndajfoljet përemërore, ashtu si përemrat, </a:t>
            </a:r>
            <a:r>
              <a:rPr lang="sq-AL" sz="1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nuk janë fjalë emërtuese, por treguese</a:t>
            </a:r>
            <a:r>
              <a:rPr lang="sq-AL" sz="16000" dirty="0">
                <a:latin typeface="Times New Roman" pitchFamily="18" charset="0"/>
                <a:cs typeface="Times New Roman" pitchFamily="18" charset="0"/>
              </a:rPr>
              <a:t>. Ato kanë kuptim mjaft të përgjithshëm e abstrakt. Të tilla janë ndajfoljet përemërore pyetëse: </a:t>
            </a:r>
            <a:r>
              <a:rPr lang="sq-AL" sz="1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ku, kur, nga, si, qysh, pse, përse</a:t>
            </a:r>
            <a:r>
              <a:rPr lang="sq-AL" sz="16000" dirty="0">
                <a:latin typeface="Times New Roman" pitchFamily="18" charset="0"/>
                <a:cs typeface="Times New Roman" pitchFamily="18" charset="0"/>
              </a:rPr>
              <a:t>, por edhe ndajfoljet e tjera, si: </a:t>
            </a:r>
            <a:r>
              <a:rPr lang="sq-AL" sz="1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ashtu, kështu, andaj, këtej, aty, këtu, atje </a:t>
            </a:r>
            <a:r>
              <a:rPr lang="sq-AL" sz="16000" dirty="0">
                <a:latin typeface="Times New Roman" pitchFamily="18" charset="0"/>
                <a:cs typeface="Times New Roman" pitchFamily="18" charset="0"/>
              </a:rPr>
              <a:t>etj.</a:t>
            </a:r>
            <a:endParaRPr lang="en-US" sz="16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F4EE27-9857-4B4F-8B2E-2AFCDDDBE5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396935" y="-659671"/>
            <a:ext cx="6348541" cy="8229600"/>
          </a:xfrm>
        </p:spPr>
      </p:pic>
    </p:spTree>
    <p:extLst>
      <p:ext uri="{BB962C8B-B14F-4D97-AF65-F5344CB8AC3E}">
        <p14:creationId xmlns:p14="http://schemas.microsoft.com/office/powerpoint/2010/main" val="29732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Ndajfoljet pyetëse të vendit (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ku, nga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) dhe të kohës (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kur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), mund të shërbejnë edhe si mjete lidhëse, prandaj quhen edhe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ndajfolje lidhore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Ndajfoljet nga pikëpamja e formimit mund të jenë: 1.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Të parme 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mirë, keq, drejt, bukur 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etj.,), 2.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 të parme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të formuara 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me: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konversion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natën, vjet, copë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prejardhje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trimërisht, dorazi, fluturimthi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përngjitje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kudo, kurdo, gjithnjë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) dhe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lokucion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sot për sot, ditë për ditë, me të mirë, për së afërmi, dy nga dy 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etj..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Klasifikimi i ndajfoljeve sipas kuptimit</a:t>
            </a:r>
            <a:endParaRPr lang="en-US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Sipas kuptimit që kanë ndajfoljet ndahen në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dy grupe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Ndajfolje përcaktore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Ndajfolje rrethanore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Ndajfoljet përcaktore emërtojnë tiparin e veprimit të shprehur nga folja, si dhe shkallën e intensitetit të këtij veprimi ose të një tipari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 Ndajfoljet përcaktore janë dy llojesh:  a)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ndajfolja e mënyrës 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dhe b)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ndajfolja e sasisë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Ndajfoljet rrethanore emërtojnë rrethanat në të cilat kryhet veprimi i shprehur nga folja. Këto janë tri llojesh: a)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ndajfolje kohe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; b)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ndajfolje vendi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; c)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ndajfolje shkaku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sq-AL" sz="4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Ndajfoljet përcaktore</a:t>
            </a:r>
            <a:endParaRPr lang="en-US" sz="4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Ndajfolja e mënyrës tregon tiparin e veprimit. Këtu përfshihen ndajfolje që nga ana kuptimore janë të ndryshme, konkretisht: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Ndajfoljet e tipit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mirë, keq, bukur, qar</a:t>
            </a:r>
            <a:r>
              <a:rPr lang="en-US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ë, hollë mbanë, qetë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etj., p.sh.: Ai fliste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qa</a:t>
            </a:r>
            <a:r>
              <a:rPr lang="en-US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 dhe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bukur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Ndajfoljet e mënyrës që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përcaktojnë gjendjen shpirtërore apo gjendjen fizike 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të atij që e kryen veprimin, p.sh.: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gëzueshëm, hareshëm, natyrshëm, fuqishëm, mendueshëm, rrjedhshëm 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etj., p.sh.: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to çaste drejtori ecte </a:t>
            </a:r>
            <a:r>
              <a:rPr lang="sq-AL" sz="4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mendueshëm</a:t>
            </a:r>
            <a:r>
              <a:rPr lang="sq-AL" sz="4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/>
              <a:t>	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Disa ndajfolje që tregojnë përmasa: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cekët, gjerë, gjatë, thellë, ultë 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etj., p.sh.: Po u hodh fara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thellë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ose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cekët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, e mori lumi.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Disa ndajfolje që përcaktojnë ecurinë e procesit të veprimit. Nga kuptimi ato afrohen shpesh me ndajfoljen e sasisë e të kohës: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menjëherë, pak nga pak, papritur, shpesh, vazhdimisht 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etj., p.sh.: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Pak nga pak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fytyra e vajzës filloi të ndriste nga gëzimi. Shiu nisi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papritur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papandehur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/>
              <a:t>	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Ndajfoljet e formuara me prapashtesën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–(i)</a:t>
            </a:r>
            <a:r>
              <a:rPr lang="sq-AL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sht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që kanë kuptime të veçanta, p.sh: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artistikisht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(në mënyrë artistike),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besnikërisht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(me besnikëri),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teorikisht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(nga aspekti teorik),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bujarisht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egërsisht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fizikisht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gjallërisht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etj., p.sh.: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q-AL" sz="4000" dirty="0" err="1">
                <a:latin typeface="Times New Roman" pitchFamily="18" charset="0"/>
                <a:cs typeface="Times New Roman" pitchFamily="18" charset="0"/>
              </a:rPr>
              <a:t>hqiptari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e pret mikun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bujarisht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Si ndajfolje mënyre merren edhe fjalët që tregojnë se në </a:t>
            </a:r>
            <a:r>
              <a:rPr lang="sq-AL" sz="4000" dirty="0" err="1">
                <a:latin typeface="Times New Roman" pitchFamily="18" charset="0"/>
                <a:cs typeface="Times New Roman" pitchFamily="18" charset="0"/>
              </a:rPr>
              <a:t>ç’gjuhë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flasin popujt, p.sh.: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shqip, frëngjisht, italisht, anglisht 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etj.,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Si ndajfolje mënyre merren edhe ndajfoljet pyetëse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qysh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kur përdoren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në fjali pyetëse të drejta 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të zhdrejta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, p.sh.: 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e zgjedhe detyrën? Nuk e di se </a:t>
            </a:r>
            <a:r>
              <a:rPr lang="sq-AL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qysh</a:t>
            </a:r>
            <a:r>
              <a:rPr lang="sq-AL" sz="4000" dirty="0">
                <a:latin typeface="Times New Roman" pitchFamily="18" charset="0"/>
                <a:cs typeface="Times New Roman" pitchFamily="18" charset="0"/>
              </a:rPr>
              <a:t> do ta zgjidhësh këtë punë.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315</Words>
  <Application>Microsoft Office PowerPoint</Application>
  <PresentationFormat>On-screen Show (4:3)</PresentationFormat>
  <Paragraphs>49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Petrit Duraj</cp:lastModifiedBy>
  <cp:revision>17</cp:revision>
  <dcterms:created xsi:type="dcterms:W3CDTF">2006-08-16T00:00:00Z</dcterms:created>
  <dcterms:modified xsi:type="dcterms:W3CDTF">2020-04-25T11:52:02Z</dcterms:modified>
</cp:coreProperties>
</file>